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Lst>
  <p:notesMasterIdLst>
    <p:notesMasterId r:id="rId15"/>
  </p:notesMasterIdLst>
  <p:sldIdLst>
    <p:sldId id="258" r:id="rId3"/>
    <p:sldId id="288" r:id="rId4"/>
    <p:sldId id="289" r:id="rId5"/>
    <p:sldId id="290" r:id="rId6"/>
    <p:sldId id="291" r:id="rId7"/>
    <p:sldId id="292" r:id="rId8"/>
    <p:sldId id="293" r:id="rId9"/>
    <p:sldId id="294" r:id="rId10"/>
    <p:sldId id="295" r:id="rId11"/>
    <p:sldId id="296" r:id="rId12"/>
    <p:sldId id="297" r:id="rId13"/>
    <p:sldId id="298" r:id="rId14"/>
  </p:sldIdLst>
  <p:sldSz cx="9144000" cy="6858000" type="screen4x3"/>
  <p:notesSz cx="6858000" cy="9144000"/>
  <p:custDataLst>
    <p:tags r:id="rId1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8"/>
            <p14:sldId id="288"/>
          </p14:sldIdLst>
        </p14:section>
        <p14:section name="Untitled Section" id="{0F1CB131-A6BD-43D0-B8D4-1F27CEF7A05E}">
          <p14:sldIdLst>
            <p14:sldId id="289"/>
            <p14:sldId id="290"/>
            <p14:sldId id="291"/>
            <p14:sldId id="292"/>
            <p14:sldId id="293"/>
            <p14:sldId id="294"/>
            <p14:sldId id="295"/>
            <p14:sldId id="296"/>
            <p14:sldId id="297"/>
            <p14:sldId id="298"/>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 id="1" name="libstaff" initial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33" autoAdjust="0"/>
    <p:restoredTop sz="99309" autoAdjust="0"/>
  </p:normalViewPr>
  <p:slideViewPr>
    <p:cSldViewPr>
      <p:cViewPr>
        <p:scale>
          <a:sx n="81" d="100"/>
          <a:sy n="81" d="100"/>
        </p:scale>
        <p:origin x="-1182" y="23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1.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16/9/2023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29558903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149402062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21679646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Approaches and Methods for Foreign Language Teaching</a:t>
            </a:r>
            <a:endParaRPr lang="en-US" sz="1000" dirty="0">
              <a:solidFill>
                <a:srgbClr val="5075BC"/>
              </a:solidFill>
              <a:ea typeface="ＭＳ Ｐゴシック" pitchFamily="34" charset="-128"/>
              <a:cs typeface="+mn-cs"/>
            </a:endParaRPr>
          </a:p>
        </p:txBody>
      </p:sp>
      <p:pic>
        <p:nvPicPr>
          <p:cNvPr id="7" name="Picture 6" descr="[DECORATIVE]"/>
          <p:cNvPicPr>
            <a:picLocks noChangeAspect="1"/>
          </p:cNvPicPr>
          <p:nvPr userDrawn="1"/>
        </p:nvPicPr>
        <p:blipFill>
          <a:blip r:embed="rId2" cstate="print"/>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125353057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2243267635"/>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5C2B007-FAEB-41EB-871B-374D7000102A}" type="datetimeFigureOut">
              <a:rPr lang="ru-RU" smtClean="0"/>
              <a:t>16.09.2023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133477706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5C2B007-FAEB-41EB-871B-374D7000102A}" type="datetimeFigureOut">
              <a:rPr lang="ru-RU" smtClean="0"/>
              <a:t>16.09.2023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313067418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5C2B007-FAEB-41EB-871B-374D7000102A}" type="datetimeFigureOut">
              <a:rPr lang="ru-RU" smtClean="0"/>
              <a:t>16.09.2023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50368399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5C2B007-FAEB-41EB-871B-374D7000102A}" type="datetimeFigureOut">
              <a:rPr lang="ru-RU" smtClean="0"/>
              <a:t>16.09.2023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2582421180"/>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5C2B007-FAEB-41EB-871B-374D7000102A}" type="datetimeFigureOut">
              <a:rPr lang="ru-RU" smtClean="0"/>
              <a:t>16.09.2023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290203440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5C2B007-FAEB-41EB-871B-374D7000102A}" type="datetimeFigureOut">
              <a:rPr lang="ru-RU" smtClean="0"/>
              <a:t>16.09.2023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DD87342-55AE-4652-A9C5-5C8BC78E7DE4}" type="slidenum">
              <a:rPr lang="ru-RU" smtClean="0"/>
              <a:t>‹#›</a:t>
            </a:fld>
            <a:endParaRPr lang="ru-RU"/>
          </a:p>
        </p:txBody>
      </p:sp>
    </p:spTree>
    <p:extLst>
      <p:ext uri="{BB962C8B-B14F-4D97-AF65-F5344CB8AC3E}">
        <p14:creationId xmlns:p14="http://schemas.microsoft.com/office/powerpoint/2010/main" val="3697968245"/>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2B007-FAEB-41EB-871B-374D7000102A}" type="datetimeFigureOut">
              <a:rPr lang="ru-RU" smtClean="0"/>
              <a:t>16.09.2023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D87342-55AE-4652-A9C5-5C8BC78E7DE4}" type="slidenum">
              <a:rPr lang="ru-RU" smtClean="0"/>
              <a:t>‹#›</a:t>
            </a:fld>
            <a:endParaRPr lang="ru-RU"/>
          </a:p>
        </p:txBody>
      </p:sp>
    </p:spTree>
    <p:extLst>
      <p:ext uri="{BB962C8B-B14F-4D97-AF65-F5344CB8AC3E}">
        <p14:creationId xmlns:p14="http://schemas.microsoft.com/office/powerpoint/2010/main" val="296504122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0" r:id="rId12"/>
    <p:sldLayoutId id="2147483661"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GB" altLang="el-GR" dirty="0" smtClean="0">
                <a:latin typeface="Arial" panose="020B0604020202020204" pitchFamily="34" charset="0"/>
                <a:cs typeface="Arial" panose="020B0604020202020204" pitchFamily="34" charset="0"/>
              </a:rPr>
              <a:t>Lecture 1</a:t>
            </a:r>
            <a:endParaRPr lang="en-GB" altLang="el-GR" dirty="0" smtClean="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buNone/>
            </a:pPr>
            <a:r>
              <a:rPr lang="en-US" sz="3600" b="1" dirty="0">
                <a:latin typeface="Arial" panose="020B0604020202020204" pitchFamily="34" charset="0"/>
                <a:cs typeface="Arial" panose="020B0604020202020204" pitchFamily="34" charset="0"/>
              </a:rPr>
              <a:t>Discourse and </a:t>
            </a:r>
            <a:r>
              <a:rPr lang="en-US" sz="3600" b="1" dirty="0" smtClean="0">
                <a:latin typeface="Arial" panose="020B0604020202020204" pitchFamily="34" charset="0"/>
                <a:cs typeface="Arial" panose="020B0604020202020204" pitchFamily="34" charset="0"/>
              </a:rPr>
              <a:t>its </a:t>
            </a:r>
            <a:r>
              <a:rPr lang="en-US" sz="3600" b="1" dirty="0">
                <a:latin typeface="Arial" panose="020B0604020202020204" pitchFamily="34" charset="0"/>
                <a:cs typeface="Arial" panose="020B0604020202020204" pitchFamily="34" charset="0"/>
              </a:rPr>
              <a:t>Characteristics. </a:t>
            </a:r>
            <a:endParaRPr lang="en-US" sz="3600" b="1" dirty="0" smtClean="0">
              <a:latin typeface="Arial" panose="020B0604020202020204" pitchFamily="34" charset="0"/>
              <a:cs typeface="Arial" panose="020B0604020202020204" pitchFamily="34" charset="0"/>
            </a:endParaRPr>
          </a:p>
          <a:p>
            <a:pPr marL="0" indent="0">
              <a:buNone/>
            </a:pPr>
            <a:endParaRPr lang="en-US" sz="3600" b="1" dirty="0" smtClean="0">
              <a:latin typeface="Arial" panose="020B0604020202020204" pitchFamily="34" charset="0"/>
              <a:cs typeface="Arial" panose="020B0604020202020204" pitchFamily="34" charset="0"/>
            </a:endParaRPr>
          </a:p>
          <a:p>
            <a:pPr marL="0" indent="0">
              <a:buNone/>
            </a:pPr>
            <a:r>
              <a:rPr lang="en-US" sz="3600" b="1" dirty="0" smtClean="0">
                <a:latin typeface="Arial" panose="020B0604020202020204" pitchFamily="34" charset="0"/>
                <a:cs typeface="Arial" panose="020B0604020202020204" pitchFamily="34" charset="0"/>
              </a:rPr>
              <a:t>Discourse </a:t>
            </a:r>
            <a:r>
              <a:rPr lang="en-US" sz="3600" b="1" dirty="0">
                <a:latin typeface="Arial" panose="020B0604020202020204" pitchFamily="34" charset="0"/>
                <a:cs typeface="Arial" panose="020B0604020202020204" pitchFamily="34" charset="0"/>
              </a:rPr>
              <a:t>as an Interdisciplinary Field of Knowledge</a:t>
            </a:r>
            <a:r>
              <a:rPr lang="en-US" sz="4000" dirty="0">
                <a:latin typeface="Arial" panose="020B0604020202020204" pitchFamily="34" charset="0"/>
                <a:cs typeface="Arial" panose="020B0604020202020204" pitchFamily="34" charset="0"/>
              </a:rPr>
              <a:t>. </a:t>
            </a:r>
            <a:endParaRPr lang="en-GB" altLang="el-GR" sz="4000" dirty="0" smtClean="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4028806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92500"/>
          </a:bodyPr>
          <a:lstStyle/>
          <a:p>
            <a:pPr algn="just"/>
            <a:r>
              <a:rPr lang="en-US" dirty="0"/>
              <a:t>From the standpoint of sociolinguistics, two main types of discourse can be distinguished: </a:t>
            </a:r>
            <a:r>
              <a:rPr lang="en-US" b="1" dirty="0"/>
              <a:t>personal </a:t>
            </a:r>
            <a:r>
              <a:rPr lang="en-US" dirty="0"/>
              <a:t>(personality-oriented) </a:t>
            </a:r>
            <a:r>
              <a:rPr lang="en-US" dirty="0" smtClean="0"/>
              <a:t>and</a:t>
            </a:r>
            <a:r>
              <a:rPr lang="en-US" dirty="0"/>
              <a:t> </a:t>
            </a:r>
            <a:r>
              <a:rPr lang="en-US" b="1" dirty="0" smtClean="0"/>
              <a:t>institutional</a:t>
            </a:r>
            <a:r>
              <a:rPr lang="en-US" dirty="0"/>
              <a:t>. </a:t>
            </a:r>
            <a:endParaRPr lang="en-US" dirty="0" smtClean="0"/>
          </a:p>
          <a:p>
            <a:pPr algn="just"/>
            <a:endParaRPr lang="en-US" dirty="0" smtClean="0"/>
          </a:p>
          <a:p>
            <a:pPr algn="just"/>
            <a:r>
              <a:rPr lang="en-US" dirty="0" smtClean="0"/>
              <a:t>In </a:t>
            </a:r>
            <a:r>
              <a:rPr lang="en-US" dirty="0"/>
              <a:t>the first case, the speaker acts as a person in all the richness of his inner world, in the second case-as a representative of a certain social institution. Personal discourse exists, according to </a:t>
            </a:r>
            <a:r>
              <a:rPr lang="en-US" dirty="0" err="1" smtClean="0"/>
              <a:t>Karasik</a:t>
            </a:r>
            <a:r>
              <a:rPr lang="en-US" dirty="0"/>
              <a:t>, in two main varieties: everyday and everyday communication.</a:t>
            </a:r>
            <a:endParaRPr lang="ru-RU" dirty="0"/>
          </a:p>
          <a:p>
            <a:endParaRPr lang="ru-RU" dirty="0"/>
          </a:p>
        </p:txBody>
      </p:sp>
      <p:sp>
        <p:nvSpPr>
          <p:cNvPr id="4" name="Номер слайда 3"/>
          <p:cNvSpPr>
            <a:spLocks noGrp="1"/>
          </p:cNvSpPr>
          <p:nvPr>
            <p:ph type="sldNum" sz="quarter" idx="12"/>
          </p:nvPr>
        </p:nvSpPr>
        <p:spPr/>
        <p:txBody>
          <a:bodyPr/>
          <a:lstStyle/>
          <a:p>
            <a:fld id="{6DD87342-55AE-4652-A9C5-5C8BC78E7DE4}" type="slidenum">
              <a:rPr lang="ru-RU" smtClean="0"/>
              <a:t>10</a:t>
            </a:fld>
            <a:endParaRPr lang="ru-RU"/>
          </a:p>
        </p:txBody>
      </p:sp>
    </p:spTree>
    <p:extLst>
      <p:ext uri="{BB962C8B-B14F-4D97-AF65-F5344CB8AC3E}">
        <p14:creationId xmlns:p14="http://schemas.microsoft.com/office/powerpoint/2010/main" val="4074543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fontScale="62500" lnSpcReduction="20000"/>
          </a:bodyPr>
          <a:lstStyle/>
          <a:p>
            <a:r>
              <a:rPr lang="en-US" dirty="0"/>
              <a:t>According to the sphere of communication, N. N. </a:t>
            </a:r>
            <a:r>
              <a:rPr lang="en-US" dirty="0" err="1"/>
              <a:t>Mironova</a:t>
            </a:r>
            <a:r>
              <a:rPr lang="en-US" dirty="0"/>
              <a:t> also classifies discourses, highlighting pedagogical, political, scientific, critical, ethical, legal, military and parental discourses [8].</a:t>
            </a:r>
            <a:endParaRPr lang="ru-RU" dirty="0"/>
          </a:p>
          <a:p>
            <a:endParaRPr lang="en-US" dirty="0" smtClean="0"/>
          </a:p>
          <a:p>
            <a:r>
              <a:rPr lang="en-US" dirty="0" smtClean="0"/>
              <a:t>Considering </a:t>
            </a:r>
            <a:r>
              <a:rPr lang="en-US" dirty="0"/>
              <a:t>the discourse from the point of view of pragmatics, namely communicative action </a:t>
            </a:r>
            <a:r>
              <a:rPr lang="en-US" dirty="0" smtClean="0"/>
              <a:t>Y</a:t>
            </a:r>
            <a:r>
              <a:rPr lang="en-US" dirty="0"/>
              <a:t>. </a:t>
            </a:r>
            <a:r>
              <a:rPr lang="en-US" dirty="0" err="1"/>
              <a:t>Habermas</a:t>
            </a:r>
            <a:r>
              <a:rPr lang="en-US" dirty="0"/>
              <a:t> distinguishes:</a:t>
            </a:r>
            <a:endParaRPr lang="ru-RU" dirty="0"/>
          </a:p>
          <a:p>
            <a:r>
              <a:rPr lang="en-US" b="1" dirty="0"/>
              <a:t>theoretical discourse </a:t>
            </a:r>
            <a:r>
              <a:rPr lang="en-US" dirty="0"/>
              <a:t>that is organized on the basis of cognitive and instrumental mechanisms;</a:t>
            </a:r>
            <a:endParaRPr lang="ru-RU" dirty="0"/>
          </a:p>
          <a:p>
            <a:r>
              <a:rPr lang="en-US" b="1" dirty="0"/>
              <a:t>practical discourse</a:t>
            </a:r>
            <a:r>
              <a:rPr lang="en-US" dirty="0"/>
              <a:t>, which is associated with moral and practical beliefs and is based on the definition of correctness and norms of action;</a:t>
            </a:r>
            <a:endParaRPr lang="ru-RU" dirty="0"/>
          </a:p>
          <a:p>
            <a:r>
              <a:rPr lang="en-US" b="1" dirty="0"/>
              <a:t>discourse in the form of aesthetic criticism</a:t>
            </a:r>
            <a:r>
              <a:rPr lang="en-US" dirty="0"/>
              <a:t>, which is evaluative-evolutionary in nature and is built on the basis of correlation with value standards</a:t>
            </a:r>
            <a:r>
              <a:rPr lang="en-US" dirty="0" smtClean="0"/>
              <a:t>;</a:t>
            </a:r>
          </a:p>
          <a:p>
            <a:r>
              <a:rPr lang="en-US" b="1" dirty="0"/>
              <a:t>discourse in the form of therapeutic criticism</a:t>
            </a:r>
            <a:r>
              <a:rPr lang="en-US" dirty="0"/>
              <a:t>, the main characteristic of which is expressiveness, plausibility of expressions;</a:t>
            </a:r>
            <a:endParaRPr lang="ru-RU" dirty="0"/>
          </a:p>
          <a:p>
            <a:r>
              <a:rPr lang="en-US" b="1" dirty="0"/>
              <a:t>discourse of self-expression and self-explanation</a:t>
            </a:r>
            <a:r>
              <a:rPr lang="en-US" dirty="0"/>
              <a:t>, which is determined by the achievement of clarity of what is expressed and is based on the correctness of the formation of symbolic structures.</a:t>
            </a:r>
            <a:endParaRPr lang="ru-RU" dirty="0"/>
          </a:p>
          <a:p>
            <a:endParaRPr lang="ru-RU" dirty="0"/>
          </a:p>
          <a:p>
            <a:endParaRPr lang="ru-RU" dirty="0"/>
          </a:p>
        </p:txBody>
      </p:sp>
      <p:sp>
        <p:nvSpPr>
          <p:cNvPr id="4" name="Номер слайда 3"/>
          <p:cNvSpPr>
            <a:spLocks noGrp="1"/>
          </p:cNvSpPr>
          <p:nvPr>
            <p:ph type="sldNum" sz="quarter" idx="12"/>
          </p:nvPr>
        </p:nvSpPr>
        <p:spPr/>
        <p:txBody>
          <a:bodyPr/>
          <a:lstStyle/>
          <a:p>
            <a:fld id="{6DD87342-55AE-4652-A9C5-5C8BC78E7DE4}" type="slidenum">
              <a:rPr lang="ru-RU" smtClean="0"/>
              <a:t>11</a:t>
            </a:fld>
            <a:endParaRPr lang="ru-RU"/>
          </a:p>
        </p:txBody>
      </p:sp>
    </p:spTree>
    <p:extLst>
      <p:ext uri="{BB962C8B-B14F-4D97-AF65-F5344CB8AC3E}">
        <p14:creationId xmlns:p14="http://schemas.microsoft.com/office/powerpoint/2010/main" val="3314663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lstStyle/>
          <a:p>
            <a:pPr algn="just"/>
            <a:r>
              <a:rPr lang="en-US" dirty="0"/>
              <a:t>Another criterion for classifying discourses is the type of speech genre, according to which A. A. Romanov distinguishes </a:t>
            </a:r>
            <a:r>
              <a:rPr lang="en-US" i="1" dirty="0"/>
              <a:t>informational, etiquette, evaluative and imperative discourses</a:t>
            </a:r>
            <a:r>
              <a:rPr lang="en-US" dirty="0"/>
              <a:t>. </a:t>
            </a:r>
            <a:endParaRPr lang="en-US" dirty="0" smtClean="0"/>
          </a:p>
          <a:p>
            <a:pPr algn="just"/>
            <a:r>
              <a:rPr lang="en-US" dirty="0" smtClean="0"/>
              <a:t>In </a:t>
            </a:r>
            <a:r>
              <a:rPr lang="en-US" dirty="0"/>
              <a:t>the classification of T. V. </a:t>
            </a:r>
            <a:r>
              <a:rPr lang="en-US" dirty="0" err="1"/>
              <a:t>Shmeleva</a:t>
            </a:r>
            <a:r>
              <a:rPr lang="en-US" dirty="0"/>
              <a:t>, there are also information discourses. She also identifies </a:t>
            </a:r>
            <a:r>
              <a:rPr lang="en-US" i="1" dirty="0"/>
              <a:t>persuasive, epideictic, and call-to-action discourses</a:t>
            </a:r>
            <a:r>
              <a:rPr lang="en-US" dirty="0"/>
              <a:t>.</a:t>
            </a:r>
            <a:endParaRPr lang="ru-RU" dirty="0"/>
          </a:p>
          <a:p>
            <a:endParaRPr lang="ru-RU" dirty="0"/>
          </a:p>
        </p:txBody>
      </p:sp>
      <p:sp>
        <p:nvSpPr>
          <p:cNvPr id="4" name="Номер слайда 3"/>
          <p:cNvSpPr>
            <a:spLocks noGrp="1"/>
          </p:cNvSpPr>
          <p:nvPr>
            <p:ph type="sldNum" sz="quarter" idx="12"/>
          </p:nvPr>
        </p:nvSpPr>
        <p:spPr/>
        <p:txBody>
          <a:bodyPr/>
          <a:lstStyle/>
          <a:p>
            <a:fld id="{6DD87342-55AE-4652-A9C5-5C8BC78E7DE4}" type="slidenum">
              <a:rPr lang="ru-RU" smtClean="0"/>
              <a:t>12</a:t>
            </a:fld>
            <a:endParaRPr lang="ru-RU"/>
          </a:p>
        </p:txBody>
      </p:sp>
    </p:spTree>
    <p:extLst>
      <p:ext uri="{BB962C8B-B14F-4D97-AF65-F5344CB8AC3E}">
        <p14:creationId xmlns:p14="http://schemas.microsoft.com/office/powerpoint/2010/main" val="3214453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GB" altLang="el-GR" dirty="0" smtClean="0"/>
              <a:t>What is discourse</a:t>
            </a:r>
            <a:endParaRPr lang="en-GB" altLang="el-GR" dirty="0" smtClean="0"/>
          </a:p>
        </p:txBody>
      </p:sp>
      <p:sp>
        <p:nvSpPr>
          <p:cNvPr id="3" name="Content Placeholder 2"/>
          <p:cNvSpPr>
            <a:spLocks noGrp="1"/>
          </p:cNvSpPr>
          <p:nvPr>
            <p:ph idx="1"/>
          </p:nvPr>
        </p:nvSpPr>
        <p:spPr/>
        <p:txBody>
          <a:bodyPr>
            <a:noAutofit/>
          </a:bodyPr>
          <a:lstStyle/>
          <a:p>
            <a:r>
              <a:rPr lang="en-US" sz="2800" dirty="0" smtClean="0">
                <a:latin typeface="Arial" panose="020B0604020202020204" pitchFamily="34" charset="0"/>
                <a:cs typeface="Arial" panose="020B0604020202020204" pitchFamily="34" charset="0"/>
              </a:rPr>
              <a:t>Originally </a:t>
            </a:r>
            <a:r>
              <a:rPr lang="en-US" sz="2800" dirty="0">
                <a:latin typeface="Arial" panose="020B0604020202020204" pitchFamily="34" charset="0"/>
                <a:cs typeface="Arial" panose="020B0604020202020204" pitchFamily="34" charset="0"/>
              </a:rPr>
              <a:t>the word '</a:t>
            </a:r>
            <a:r>
              <a:rPr lang="en-US" sz="2800" b="1" dirty="0">
                <a:latin typeface="Arial" panose="020B0604020202020204" pitchFamily="34" charset="0"/>
                <a:cs typeface="Arial" panose="020B0604020202020204" pitchFamily="34" charset="0"/>
              </a:rPr>
              <a:t>discourse</a:t>
            </a:r>
            <a:r>
              <a:rPr lang="en-US" sz="2800" dirty="0">
                <a:latin typeface="Arial" panose="020B0604020202020204" pitchFamily="34" charset="0"/>
                <a:cs typeface="Arial" panose="020B0604020202020204" pitchFamily="34" charset="0"/>
              </a:rPr>
              <a:t>' comes from Latin '</a:t>
            </a:r>
            <a:r>
              <a:rPr lang="en-US" sz="2800" i="1" dirty="0" err="1">
                <a:latin typeface="Arial" panose="020B0604020202020204" pitchFamily="34" charset="0"/>
                <a:cs typeface="Arial" panose="020B0604020202020204" pitchFamily="34" charset="0"/>
              </a:rPr>
              <a:t>discursus</a:t>
            </a:r>
            <a:r>
              <a:rPr lang="en-US" sz="2800" dirty="0">
                <a:latin typeface="Arial" panose="020B0604020202020204" pitchFamily="34" charset="0"/>
                <a:cs typeface="Arial" panose="020B0604020202020204" pitchFamily="34" charset="0"/>
              </a:rPr>
              <a:t>' which denoted '</a:t>
            </a:r>
            <a:r>
              <a:rPr lang="en-US" sz="2800" i="1" dirty="0">
                <a:latin typeface="Arial" panose="020B0604020202020204" pitchFamily="34" charset="0"/>
                <a:cs typeface="Arial" panose="020B0604020202020204" pitchFamily="34" charset="0"/>
              </a:rPr>
              <a:t>conversation</a:t>
            </a:r>
            <a:r>
              <a:rPr lang="en-US" sz="2800" dirty="0">
                <a:latin typeface="Arial" panose="020B0604020202020204" pitchFamily="34" charset="0"/>
                <a:cs typeface="Arial" panose="020B0604020202020204" pitchFamily="34" charset="0"/>
              </a:rPr>
              <a:t>, </a:t>
            </a:r>
            <a:r>
              <a:rPr lang="en-US" sz="2800" i="1" dirty="0">
                <a:latin typeface="Arial" panose="020B0604020202020204" pitchFamily="34" charset="0"/>
                <a:cs typeface="Arial" panose="020B0604020202020204" pitchFamily="34" charset="0"/>
              </a:rPr>
              <a:t>speech</a:t>
            </a:r>
            <a:r>
              <a:rPr lang="en-US" sz="2800" dirty="0">
                <a:latin typeface="Arial" panose="020B0604020202020204" pitchFamily="34" charset="0"/>
                <a:cs typeface="Arial" panose="020B0604020202020204" pitchFamily="34" charset="0"/>
              </a:rPr>
              <a:t>'. </a:t>
            </a:r>
          </a:p>
          <a:p>
            <a:endParaRPr lang="en-US" sz="2800" dirty="0" smtClean="0">
              <a:latin typeface="Arial" panose="020B0604020202020204" pitchFamily="34" charset="0"/>
              <a:cs typeface="Arial" panose="020B0604020202020204" pitchFamily="34" charset="0"/>
            </a:endParaRPr>
          </a:p>
          <a:p>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the first time, </a:t>
            </a:r>
            <a:r>
              <a:rPr lang="en-US" sz="2800" b="1" dirty="0" smtClean="0">
                <a:latin typeface="Arial" panose="020B0604020202020204" pitchFamily="34" charset="0"/>
                <a:cs typeface="Arial" panose="020B0604020202020204" pitchFamily="34" charset="0"/>
              </a:rPr>
              <a:t>“discourse” </a:t>
            </a:r>
            <a:r>
              <a:rPr lang="en-US" sz="2800" dirty="0">
                <a:latin typeface="Arial" panose="020B0604020202020204" pitchFamily="34" charset="0"/>
                <a:cs typeface="Arial" panose="020B0604020202020204" pitchFamily="34" charset="0"/>
              </a:rPr>
              <a:t>was introduced into the scientific theory of text linguistics by the American scientist Z. Harris in 1952 as a linguistic term in the phrase "discourse analysis". </a:t>
            </a:r>
            <a:endParaRPr lang="en-US" sz="2800" dirty="0" smtClean="0">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19640593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GB" altLang="el-GR" dirty="0"/>
              <a:t>What is discourse</a:t>
            </a:r>
            <a:endParaRPr lang="ru-RU" dirty="0"/>
          </a:p>
        </p:txBody>
      </p:sp>
      <p:sp>
        <p:nvSpPr>
          <p:cNvPr id="3" name="Объект 2"/>
          <p:cNvSpPr>
            <a:spLocks noGrp="1"/>
          </p:cNvSpPr>
          <p:nvPr>
            <p:ph idx="1"/>
          </p:nvPr>
        </p:nvSpPr>
        <p:spPr/>
        <p:txBody>
          <a:bodyPr>
            <a:normAutofit fontScale="85000" lnSpcReduction="20000"/>
          </a:bodyPr>
          <a:lstStyle/>
          <a:p>
            <a:pPr algn="just"/>
            <a:r>
              <a:rPr lang="en-US" dirty="0" smtClean="0"/>
              <a:t>There </a:t>
            </a:r>
            <a:r>
              <a:rPr lang="en-US" dirty="0"/>
              <a:t>are many approaches to the definition of </a:t>
            </a:r>
            <a:r>
              <a:rPr lang="en-US" dirty="0" smtClean="0"/>
              <a:t>discourse </a:t>
            </a:r>
            <a:r>
              <a:rPr lang="en-US" dirty="0"/>
              <a:t>(</a:t>
            </a:r>
            <a:r>
              <a:rPr lang="en-US" dirty="0" err="1"/>
              <a:t>Arutyunova</a:t>
            </a:r>
            <a:r>
              <a:rPr lang="en-US" dirty="0"/>
              <a:t>, van </a:t>
            </a:r>
            <a:r>
              <a:rPr lang="en-US" dirty="0" err="1"/>
              <a:t>Dijk</a:t>
            </a:r>
            <a:r>
              <a:rPr lang="en-US" dirty="0"/>
              <a:t>, </a:t>
            </a:r>
            <a:r>
              <a:rPr lang="en-US" dirty="0" err="1"/>
              <a:t>Karasik</a:t>
            </a:r>
            <a:r>
              <a:rPr lang="en-US" dirty="0"/>
              <a:t>, </a:t>
            </a:r>
            <a:r>
              <a:rPr lang="en-US" dirty="0" err="1"/>
              <a:t>Kibrik</a:t>
            </a:r>
            <a:r>
              <a:rPr lang="en-US" dirty="0"/>
              <a:t>, Makarov, etc</a:t>
            </a:r>
            <a:r>
              <a:rPr lang="en-US" dirty="0" smtClean="0"/>
              <a:t>.).</a:t>
            </a:r>
          </a:p>
          <a:p>
            <a:pPr marL="0" indent="0">
              <a:buNone/>
            </a:pPr>
            <a:endParaRPr lang="en-US" dirty="0" smtClean="0"/>
          </a:p>
          <a:p>
            <a:r>
              <a:rPr lang="en-US" dirty="0">
                <a:latin typeface="Arial" panose="020B0604020202020204" pitchFamily="34" charset="0"/>
                <a:cs typeface="Arial" panose="020B0604020202020204" pitchFamily="34" charset="0"/>
              </a:rPr>
              <a:t>According to T. A. Van </a:t>
            </a:r>
            <a:r>
              <a:rPr lang="en-US" dirty="0" err="1">
                <a:latin typeface="Arial" panose="020B0604020202020204" pitchFamily="34" charset="0"/>
                <a:cs typeface="Arial" panose="020B0604020202020204" pitchFamily="34" charset="0"/>
              </a:rPr>
              <a:t>Dijk</a:t>
            </a:r>
            <a:r>
              <a:rPr lang="en-US" dirty="0">
                <a:latin typeface="Arial" panose="020B0604020202020204" pitchFamily="34" charset="0"/>
                <a:cs typeface="Arial" panose="020B0604020202020204" pitchFamily="34" charset="0"/>
              </a:rPr>
              <a:t>, “discourse is a speech flow, a language in its constant movement, absorbing all the diversity of the historical era, individual and social characteristics of both the communicant and the communicative situation in which communication takes place. The discourse reflects the mentality and culture both national, universal, and individual, private.”</a:t>
            </a:r>
          </a:p>
          <a:p>
            <a:endParaRPr lang="en-US" dirty="0" smtClean="0"/>
          </a:p>
          <a:p>
            <a:pPr marL="0" indent="0">
              <a:buNone/>
            </a:pPr>
            <a:endParaRPr lang="en-US" dirty="0" smtClean="0"/>
          </a:p>
          <a:p>
            <a:endParaRPr lang="en-GB" altLang="el-GR" dirty="0"/>
          </a:p>
          <a:p>
            <a:endParaRPr lang="ru-RU" dirty="0"/>
          </a:p>
        </p:txBody>
      </p:sp>
    </p:spTree>
    <p:extLst>
      <p:ext uri="{BB962C8B-B14F-4D97-AF65-F5344CB8AC3E}">
        <p14:creationId xmlns:p14="http://schemas.microsoft.com/office/powerpoint/2010/main" val="300069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Autofit/>
          </a:bodyPr>
          <a:lstStyle/>
          <a:p>
            <a:pPr algn="just"/>
            <a:r>
              <a:rPr lang="en-US" sz="2400" dirty="0" smtClean="0">
                <a:latin typeface="Arial" panose="020B0604020202020204" pitchFamily="34" charset="0"/>
                <a:cs typeface="Arial" panose="020B0604020202020204" pitchFamily="34" charset="0"/>
              </a:rPr>
              <a:t>Van </a:t>
            </a:r>
            <a:r>
              <a:rPr lang="en-US" sz="2400" dirty="0" err="1" smtClean="0">
                <a:latin typeface="Arial" panose="020B0604020202020204" pitchFamily="34" charset="0"/>
                <a:cs typeface="Arial" panose="020B0604020202020204" pitchFamily="34" charset="0"/>
              </a:rPr>
              <a:t>Dijk</a:t>
            </a:r>
            <a:r>
              <a:rPr lang="en-US" sz="2400" dirty="0" smtClean="0">
                <a:latin typeface="Arial" panose="020B0604020202020204" pitchFamily="34" charset="0"/>
                <a:cs typeface="Arial" panose="020B0604020202020204" pitchFamily="34" charset="0"/>
              </a:rPr>
              <a:t> notes that this term is used in science in several meanings:</a:t>
            </a:r>
            <a:endParaRPr lang="ru-RU" sz="2400" dirty="0" smtClean="0">
              <a:latin typeface="Arial" panose="020B0604020202020204" pitchFamily="34" charset="0"/>
              <a:cs typeface="Arial" panose="020B0604020202020204" pitchFamily="34" charset="0"/>
            </a:endParaRPr>
          </a:p>
          <a:p>
            <a:pPr algn="just"/>
            <a:r>
              <a:rPr lang="en-US" sz="2400" b="1" dirty="0" smtClean="0">
                <a:latin typeface="Arial" panose="020B0604020202020204" pitchFamily="34" charset="0"/>
                <a:cs typeface="Arial" panose="020B0604020202020204" pitchFamily="34" charset="0"/>
              </a:rPr>
              <a:t>Discourse in a broad sense </a:t>
            </a:r>
            <a:r>
              <a:rPr lang="en-US" sz="2400" dirty="0" smtClean="0">
                <a:latin typeface="Arial" panose="020B0604020202020204" pitchFamily="34" charset="0"/>
                <a:cs typeface="Arial" panose="020B0604020202020204" pitchFamily="34" charset="0"/>
              </a:rPr>
              <a:t>(as a complex communicative event) can be </a:t>
            </a:r>
            <a:r>
              <a:rPr lang="en-US" sz="2400" i="1" dirty="0" smtClean="0">
                <a:latin typeface="Arial" panose="020B0604020202020204" pitchFamily="34" charset="0"/>
                <a:cs typeface="Arial" panose="020B0604020202020204" pitchFamily="34" charset="0"/>
              </a:rPr>
              <a:t>verbal, written, and have verbal and nonverbal components</a:t>
            </a:r>
            <a:r>
              <a:rPr lang="en-US" sz="2400" dirty="0" smtClean="0">
                <a:latin typeface="Arial" panose="020B0604020202020204" pitchFamily="34" charset="0"/>
                <a:cs typeface="Arial" panose="020B0604020202020204" pitchFamily="34" charset="0"/>
              </a:rPr>
              <a:t>;</a:t>
            </a:r>
            <a:endParaRPr lang="ru-RU" sz="2400" dirty="0" smtClean="0">
              <a:latin typeface="Arial" panose="020B0604020202020204" pitchFamily="34" charset="0"/>
              <a:cs typeface="Arial" panose="020B0604020202020204" pitchFamily="34" charset="0"/>
            </a:endParaRPr>
          </a:p>
          <a:p>
            <a:pPr algn="just"/>
            <a:r>
              <a:rPr lang="en-US" sz="2400" b="1" dirty="0" smtClean="0">
                <a:latin typeface="Arial" panose="020B0604020202020204" pitchFamily="34" charset="0"/>
                <a:cs typeface="Arial" panose="020B0604020202020204" pitchFamily="34" charset="0"/>
              </a:rPr>
              <a:t>Discourse in the narrow sense </a:t>
            </a:r>
            <a:r>
              <a:rPr lang="en-US" sz="2400" dirty="0" smtClean="0">
                <a:latin typeface="Arial" panose="020B0604020202020204" pitchFamily="34" charset="0"/>
                <a:cs typeface="Arial" panose="020B0604020202020204" pitchFamily="34" charset="0"/>
              </a:rPr>
              <a:t>(as a text or conversation) is a written or verbal product of a communicative action;</a:t>
            </a:r>
          </a:p>
          <a:p>
            <a:r>
              <a:rPr lang="en-US" sz="2400" b="1" dirty="0">
                <a:latin typeface="Arial" panose="020B0604020202020204" pitchFamily="34" charset="0"/>
                <a:cs typeface="Arial" panose="020B0604020202020204" pitchFamily="34" charset="0"/>
              </a:rPr>
              <a:t>Discourse as a concrete conversation </a:t>
            </a:r>
            <a:r>
              <a:rPr lang="en-US" sz="2400" dirty="0">
                <a:latin typeface="Arial" panose="020B0604020202020204" pitchFamily="34" charset="0"/>
                <a:cs typeface="Arial" panose="020B0604020202020204" pitchFamily="34" charset="0"/>
              </a:rPr>
              <a:t>is always associated with some specific objects in a specific setting and in a specific context;</a:t>
            </a:r>
            <a:endParaRPr lang="ru-RU" sz="2400" dirty="0">
              <a:latin typeface="Arial" panose="020B0604020202020204" pitchFamily="34" charset="0"/>
              <a:cs typeface="Arial" panose="020B0604020202020204" pitchFamily="34" charset="0"/>
            </a:endParaRPr>
          </a:p>
          <a:p>
            <a:pPr marL="0" indent="0" algn="just">
              <a:buNone/>
            </a:pPr>
            <a:endParaRPr lang="ru-RU" sz="2400"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6DD87342-55AE-4652-A9C5-5C8BC78E7DE4}" type="slidenum">
              <a:rPr lang="ru-RU" smtClean="0"/>
              <a:t>4</a:t>
            </a:fld>
            <a:endParaRPr lang="ru-RU"/>
          </a:p>
        </p:txBody>
      </p:sp>
    </p:spTree>
    <p:extLst>
      <p:ext uri="{BB962C8B-B14F-4D97-AF65-F5344CB8AC3E}">
        <p14:creationId xmlns:p14="http://schemas.microsoft.com/office/powerpoint/2010/main" val="38372929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r>
              <a:rPr lang="en-US" b="1" dirty="0"/>
              <a:t>Discourse as a type of conversation </a:t>
            </a:r>
            <a:r>
              <a:rPr lang="en-US" dirty="0"/>
              <a:t>associated not with specific communicative actions, but with types of verbal production;</a:t>
            </a:r>
            <a:endParaRPr lang="ru-RU" dirty="0"/>
          </a:p>
          <a:p>
            <a:r>
              <a:rPr lang="en-US" b="1" dirty="0"/>
              <a:t>Discourse as a genre </a:t>
            </a:r>
            <a:r>
              <a:rPr lang="en-US" dirty="0"/>
              <a:t>(for example: news discourse, political discourse, scientific discourse);</a:t>
            </a:r>
            <a:endParaRPr lang="ru-RU" dirty="0"/>
          </a:p>
          <a:p>
            <a:r>
              <a:rPr lang="en-US" dirty="0"/>
              <a:t>Discourse as a generalized representation of a specific historical period, social community or whole </a:t>
            </a:r>
            <a:r>
              <a:rPr lang="en-US" dirty="0" smtClean="0"/>
              <a:t>culture.</a:t>
            </a:r>
            <a:endParaRPr lang="ru-RU" dirty="0">
              <a:latin typeface="Arial" panose="020B0604020202020204" pitchFamily="34" charset="0"/>
              <a:cs typeface="Arial" panose="020B0604020202020204" pitchFamily="34" charset="0"/>
            </a:endParaRPr>
          </a:p>
          <a:p>
            <a:endParaRPr lang="ru-RU" dirty="0"/>
          </a:p>
        </p:txBody>
      </p:sp>
      <p:sp>
        <p:nvSpPr>
          <p:cNvPr id="4" name="Номер слайда 3"/>
          <p:cNvSpPr>
            <a:spLocks noGrp="1"/>
          </p:cNvSpPr>
          <p:nvPr>
            <p:ph type="sldNum" sz="quarter" idx="12"/>
          </p:nvPr>
        </p:nvSpPr>
        <p:spPr/>
        <p:txBody>
          <a:bodyPr/>
          <a:lstStyle/>
          <a:p>
            <a:fld id="{6DD87342-55AE-4652-A9C5-5C8BC78E7DE4}" type="slidenum">
              <a:rPr lang="ru-RU" smtClean="0"/>
              <a:t>5</a:t>
            </a:fld>
            <a:endParaRPr lang="ru-RU"/>
          </a:p>
        </p:txBody>
      </p:sp>
    </p:spTree>
    <p:extLst>
      <p:ext uri="{BB962C8B-B14F-4D97-AF65-F5344CB8AC3E}">
        <p14:creationId xmlns:p14="http://schemas.microsoft.com/office/powerpoint/2010/main" val="1394513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08720"/>
            <a:ext cx="8229600" cy="5217443"/>
          </a:xfrm>
        </p:spPr>
        <p:txBody>
          <a:bodyPr>
            <a:normAutofit/>
          </a:bodyPr>
          <a:lstStyle/>
          <a:p>
            <a:pPr algn="just"/>
            <a:r>
              <a:rPr lang="en-US" dirty="0" err="1">
                <a:latin typeface="Arial" panose="020B0604020202020204" pitchFamily="34" charset="0"/>
                <a:cs typeface="Arial" panose="020B0604020202020204" pitchFamily="34" charset="0"/>
              </a:rPr>
              <a:t>Grigorieva</a:t>
            </a:r>
            <a:r>
              <a:rPr lang="en-US" dirty="0">
                <a:latin typeface="Arial" panose="020B0604020202020204" pitchFamily="34" charset="0"/>
                <a:cs typeface="Arial" panose="020B0604020202020204" pitchFamily="34" charset="0"/>
              </a:rPr>
              <a:t> V. S. identifies three main classes of use of this term: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1</a:t>
            </a:r>
            <a:r>
              <a:rPr lang="en-US" dirty="0">
                <a:latin typeface="Arial" panose="020B0604020202020204" pitchFamily="34" charset="0"/>
                <a:cs typeface="Arial" panose="020B0604020202020204" pitchFamily="34" charset="0"/>
              </a:rPr>
              <a:t>) linguistic proper, where discourse is thought of as speech inscribed in a communicative situation, as a type of speech communication, as a unit of communication;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discourse used in journalism, Dating back to the French </a:t>
            </a:r>
            <a:r>
              <a:rPr lang="en-US" dirty="0" err="1">
                <a:latin typeface="Arial" panose="020B0604020202020204" pitchFamily="34" charset="0"/>
                <a:cs typeface="Arial" panose="020B0604020202020204" pitchFamily="34" charset="0"/>
              </a:rPr>
              <a:t>structuralists</a:t>
            </a:r>
            <a:r>
              <a:rPr lang="en-US" dirty="0">
                <a:latin typeface="Arial" panose="020B0604020202020204" pitchFamily="34" charset="0"/>
                <a:cs typeface="Arial" panose="020B0604020202020204" pitchFamily="34" charset="0"/>
              </a:rPr>
              <a:t> and, above all, to M. Foucault; </a:t>
            </a:r>
            <a:endParaRPr lang="ru-RU"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6DD87342-55AE-4652-A9C5-5C8BC78E7DE4}" type="slidenum">
              <a:rPr lang="ru-RU" smtClean="0"/>
              <a:t>6</a:t>
            </a:fld>
            <a:endParaRPr lang="ru-RU"/>
          </a:p>
        </p:txBody>
      </p:sp>
    </p:spTree>
    <p:extLst>
      <p:ext uri="{BB962C8B-B14F-4D97-AF65-F5344CB8AC3E}">
        <p14:creationId xmlns:p14="http://schemas.microsoft.com/office/powerpoint/2010/main" val="59125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lstStyle/>
          <a:p>
            <a:pPr algn="just"/>
            <a:r>
              <a:rPr lang="en-US" dirty="0" err="1">
                <a:latin typeface="Arial" panose="020B0604020202020204" pitchFamily="34" charset="0"/>
                <a:cs typeface="Arial" panose="020B0604020202020204" pitchFamily="34" charset="0"/>
              </a:rPr>
              <a:t>Borbotko</a:t>
            </a:r>
            <a:r>
              <a:rPr lang="en-US" dirty="0">
                <a:latin typeface="Arial" panose="020B0604020202020204" pitchFamily="34" charset="0"/>
                <a:cs typeface="Arial" panose="020B0604020202020204" pitchFamily="34" charset="0"/>
              </a:rPr>
              <a:t> D. A. defines </a:t>
            </a:r>
            <a:r>
              <a:rPr lang="en-US" dirty="0" smtClean="0">
                <a:latin typeface="Arial" panose="020B0604020202020204" pitchFamily="34" charset="0"/>
                <a:cs typeface="Arial" panose="020B0604020202020204" pitchFamily="34" charset="0"/>
              </a:rPr>
              <a:t>“Discourse </a:t>
            </a:r>
            <a:r>
              <a:rPr lang="en-US" dirty="0">
                <a:latin typeface="Arial" panose="020B0604020202020204" pitchFamily="34" charset="0"/>
                <a:cs typeface="Arial" panose="020B0604020202020204" pitchFamily="34" charset="0"/>
              </a:rPr>
              <a:t>as a text, but one that consists of communicative units of language - sentences and their associations into larger units that are in a continuous internal semantic connection, which allows us to perceive it as a whole formation.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Discourses </a:t>
            </a:r>
            <a:r>
              <a:rPr lang="en-US" dirty="0">
                <a:latin typeface="Arial" panose="020B0604020202020204" pitchFamily="34" charset="0"/>
                <a:cs typeface="Arial" panose="020B0604020202020204" pitchFamily="34" charset="0"/>
              </a:rPr>
              <a:t>can be considered, for example, the text of a story, article, speech, or poem</a:t>
            </a:r>
            <a:r>
              <a:rPr lang="en-US"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algn="just"/>
            <a:endParaRPr lang="ru-RU"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6DD87342-55AE-4652-A9C5-5C8BC78E7DE4}" type="slidenum">
              <a:rPr lang="ru-RU" smtClean="0"/>
              <a:t>7</a:t>
            </a:fld>
            <a:endParaRPr lang="ru-RU"/>
          </a:p>
        </p:txBody>
      </p:sp>
    </p:spTree>
    <p:extLst>
      <p:ext uri="{BB962C8B-B14F-4D97-AF65-F5344CB8AC3E}">
        <p14:creationId xmlns:p14="http://schemas.microsoft.com/office/powerpoint/2010/main" val="333967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8680"/>
            <a:ext cx="8229600" cy="5577483"/>
          </a:xfrm>
        </p:spPr>
        <p:txBody>
          <a:bodyPr>
            <a:normAutofit fontScale="77500" lnSpcReduction="20000"/>
          </a:bodyPr>
          <a:lstStyle/>
          <a:p>
            <a:pPr algn="just"/>
            <a:r>
              <a:rPr lang="en-US" dirty="0">
                <a:latin typeface="Arial" panose="020B0604020202020204" pitchFamily="34" charset="0"/>
                <a:cs typeface="Arial" panose="020B0604020202020204" pitchFamily="34" charset="0"/>
              </a:rPr>
              <a:t>"</a:t>
            </a:r>
            <a:r>
              <a:rPr lang="en-US" dirty="0" smtClean="0">
                <a:latin typeface="Arial" panose="020B0604020202020204" pitchFamily="34" charset="0"/>
                <a:cs typeface="Arial" panose="020B0604020202020204" pitchFamily="34" charset="0"/>
              </a:rPr>
              <a:t>Discourse </a:t>
            </a:r>
            <a:r>
              <a:rPr lang="en-US" dirty="0">
                <a:latin typeface="Arial" panose="020B0604020202020204" pitchFamily="34" charset="0"/>
                <a:cs typeface="Arial" panose="020B0604020202020204" pitchFamily="34" charset="0"/>
              </a:rPr>
              <a:t>- a discourse, an arbitrary piece of text consisting of more than one sentence or an independent part of a sentence. Often, but not always concentrates around some reference concept, creates a General context, describing the actors, objects, circumstances, time, actions, etc</a:t>
            </a:r>
            <a:r>
              <a:rPr lang="en-US" dirty="0" smtClean="0">
                <a:latin typeface="Arial" panose="020B0604020202020204" pitchFamily="34" charset="0"/>
                <a:cs typeface="Arial" panose="020B0604020202020204" pitchFamily="34" charset="0"/>
              </a:rPr>
              <a:t>.</a:t>
            </a:r>
            <a:endParaRPr lang="ru-RU" dirty="0">
              <a:latin typeface="Arial" panose="020B0604020202020204" pitchFamily="34" charset="0"/>
              <a:cs typeface="Arial" panose="020B0604020202020204" pitchFamily="34" charset="0"/>
            </a:endParaRPr>
          </a:p>
          <a:p>
            <a:pPr algn="just"/>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Elements </a:t>
            </a:r>
            <a:r>
              <a:rPr lang="en-US" dirty="0">
                <a:latin typeface="Arial" panose="020B0604020202020204" pitchFamily="34" charset="0"/>
                <a:cs typeface="Arial" panose="020B0604020202020204" pitchFamily="34" charset="0"/>
              </a:rPr>
              <a:t>of the discourse: the events described, their participants, performative information and "non-events", i.e.: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a</a:t>
            </a:r>
            <a:r>
              <a:rPr lang="en-US" dirty="0">
                <a:latin typeface="Arial" panose="020B0604020202020204" pitchFamily="34" charset="0"/>
                <a:cs typeface="Arial" panose="020B0604020202020204" pitchFamily="34" charset="0"/>
              </a:rPr>
              <a:t>) the circumstances accompanying the events;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b</a:t>
            </a:r>
            <a:r>
              <a:rPr lang="en-US" dirty="0">
                <a:latin typeface="Arial" panose="020B0604020202020204" pitchFamily="34" charset="0"/>
                <a:cs typeface="Arial" panose="020B0604020202020204" pitchFamily="34" charset="0"/>
              </a:rPr>
              <a:t>) the background explaining the events;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C</a:t>
            </a:r>
            <a:r>
              <a:rPr lang="en-US" dirty="0">
                <a:latin typeface="Arial" panose="020B0604020202020204" pitchFamily="34" charset="0"/>
                <a:cs typeface="Arial" panose="020B0604020202020204" pitchFamily="34" charset="0"/>
              </a:rPr>
              <a:t>) the assessment of the participants of the event; </a:t>
            </a:r>
            <a:endParaRPr lang="en-US" dirty="0" smtClean="0">
              <a:latin typeface="Arial" panose="020B0604020202020204" pitchFamily="34" charset="0"/>
              <a:cs typeface="Arial" panose="020B0604020202020204" pitchFamily="34" charset="0"/>
            </a:endParaRPr>
          </a:p>
          <a:p>
            <a:pPr algn="just"/>
            <a:r>
              <a:rPr lang="en-US" dirty="0" smtClean="0">
                <a:latin typeface="Arial" panose="020B0604020202020204" pitchFamily="34" charset="0"/>
                <a:cs typeface="Arial" panose="020B0604020202020204" pitchFamily="34" charset="0"/>
              </a:rPr>
              <a:t>d</a:t>
            </a:r>
            <a:r>
              <a:rPr lang="en-US" dirty="0">
                <a:latin typeface="Arial" panose="020B0604020202020204" pitchFamily="34" charset="0"/>
                <a:cs typeface="Arial" panose="020B0604020202020204" pitchFamily="34" charset="0"/>
              </a:rPr>
              <a:t>) information relating the discourse to the events." This definition is noted as the most complete in the modern theory of linguistics.</a:t>
            </a:r>
            <a:endParaRPr lang="ru-RU" dirty="0">
              <a:latin typeface="Arial" panose="020B0604020202020204" pitchFamily="34" charset="0"/>
              <a:cs typeface="Arial" panose="020B0604020202020204" pitchFamily="34" charset="0"/>
            </a:endParaRPr>
          </a:p>
          <a:p>
            <a:pPr algn="just"/>
            <a:endParaRPr lang="ru-RU"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6DD87342-55AE-4652-A9C5-5C8BC78E7DE4}" type="slidenum">
              <a:rPr lang="ru-RU" smtClean="0"/>
              <a:t>8</a:t>
            </a:fld>
            <a:endParaRPr lang="ru-RU"/>
          </a:p>
        </p:txBody>
      </p:sp>
    </p:spTree>
    <p:extLst>
      <p:ext uri="{BB962C8B-B14F-4D97-AF65-F5344CB8AC3E}">
        <p14:creationId xmlns:p14="http://schemas.microsoft.com/office/powerpoint/2010/main" val="99497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en-US" sz="2400" dirty="0">
                <a:latin typeface="Arial" panose="020B0604020202020204" pitchFamily="34" charset="0"/>
                <a:cs typeface="Arial" panose="020B0604020202020204" pitchFamily="34" charset="0"/>
              </a:rPr>
              <a:t>The Linguistic encyclopedia (LES) gives a broader definition, emphasizing the eventfulness and purposefulness of social action in discourse: </a:t>
            </a:r>
            <a:r>
              <a:rPr lang="en-US" sz="2400" dirty="0" smtClean="0">
                <a:latin typeface="Arial" panose="020B0604020202020204" pitchFamily="34" charset="0"/>
                <a:cs typeface="Arial" panose="020B0604020202020204" pitchFamily="34" charset="0"/>
              </a:rPr>
              <a:t>“discourse </a:t>
            </a:r>
            <a:r>
              <a:rPr lang="en-US" sz="2400" dirty="0">
                <a:latin typeface="Arial" panose="020B0604020202020204" pitchFamily="34" charset="0"/>
                <a:cs typeface="Arial" panose="020B0604020202020204" pitchFamily="34" charset="0"/>
              </a:rPr>
              <a:t>is a coherent text in combination with </a:t>
            </a:r>
            <a:r>
              <a:rPr lang="en-US" sz="2400" dirty="0" err="1">
                <a:latin typeface="Arial" panose="020B0604020202020204" pitchFamily="34" charset="0"/>
                <a:cs typeface="Arial" panose="020B0604020202020204" pitchFamily="34" charset="0"/>
              </a:rPr>
              <a:t>extralinguistic</a:t>
            </a:r>
            <a:r>
              <a:rPr lang="en-US" sz="2400" dirty="0">
                <a:latin typeface="Arial" panose="020B0604020202020204" pitchFamily="34" charset="0"/>
                <a:cs typeface="Arial" panose="020B0604020202020204" pitchFamily="34" charset="0"/>
              </a:rPr>
              <a:t>, pragmatic, socio-cultural, psychological and other factors; </a:t>
            </a:r>
            <a:endParaRPr lang="en-US" sz="2400" dirty="0" smtClean="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text </a:t>
            </a:r>
            <a:r>
              <a:rPr lang="en-US" sz="2400" dirty="0">
                <a:latin typeface="Arial" panose="020B0604020202020204" pitchFamily="34" charset="0"/>
                <a:cs typeface="Arial" panose="020B0604020202020204" pitchFamily="34" charset="0"/>
              </a:rPr>
              <a:t>taken in the event aspect; </a:t>
            </a:r>
            <a:endParaRPr lang="en-US" sz="2400" dirty="0" smtClean="0">
              <a:latin typeface="Arial" panose="020B0604020202020204" pitchFamily="34" charset="0"/>
              <a:cs typeface="Arial" panose="020B0604020202020204" pitchFamily="34" charset="0"/>
            </a:endParaRPr>
          </a:p>
          <a:p>
            <a:pPr algn="just"/>
            <a:r>
              <a:rPr lang="en-US" sz="2400" dirty="0" smtClean="0">
                <a:latin typeface="Arial" panose="020B0604020202020204" pitchFamily="34" charset="0"/>
                <a:cs typeface="Arial" panose="020B0604020202020204" pitchFamily="34" charset="0"/>
              </a:rPr>
              <a:t>speech </a:t>
            </a:r>
            <a:r>
              <a:rPr lang="en-US" sz="2400" dirty="0">
                <a:latin typeface="Arial" panose="020B0604020202020204" pitchFamily="34" charset="0"/>
                <a:cs typeface="Arial" panose="020B0604020202020204" pitchFamily="34" charset="0"/>
              </a:rPr>
              <a:t>considered as a purposeful social action, as a component involved in the interaction of people and the mechanisms of their consciousness (cognitive processes). Discourse is speech "immersed in life" </a:t>
            </a:r>
            <a:endParaRPr lang="ru-RU" sz="2400" dirty="0">
              <a:latin typeface="Arial" panose="020B0604020202020204" pitchFamily="34" charset="0"/>
              <a:cs typeface="Arial" panose="020B0604020202020204" pitchFamily="34" charset="0"/>
            </a:endParaRPr>
          </a:p>
        </p:txBody>
      </p:sp>
      <p:sp>
        <p:nvSpPr>
          <p:cNvPr id="4" name="Номер слайда 3"/>
          <p:cNvSpPr>
            <a:spLocks noGrp="1"/>
          </p:cNvSpPr>
          <p:nvPr>
            <p:ph type="sldNum" sz="quarter" idx="12"/>
          </p:nvPr>
        </p:nvSpPr>
        <p:spPr/>
        <p:txBody>
          <a:bodyPr/>
          <a:lstStyle/>
          <a:p>
            <a:fld id="{6DD87342-55AE-4652-A9C5-5C8BC78E7DE4}" type="slidenum">
              <a:rPr lang="ru-RU" smtClean="0"/>
              <a:t>9</a:t>
            </a:fld>
            <a:endParaRPr lang="ru-RU"/>
          </a:p>
        </p:txBody>
      </p:sp>
    </p:spTree>
    <p:extLst>
      <p:ext uri="{BB962C8B-B14F-4D97-AF65-F5344CB8AC3E}">
        <p14:creationId xmlns:p14="http://schemas.microsoft.com/office/powerpoint/2010/main" val="136874407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0"/>
  <p:tag name="ARTICULATE_PROJECT_OPEN" val="0"/>
  <p:tag name="ZHAW.ACCESSIBILITYADDIN.CHECKTIMEDATE" val="9/29/2015 11:17:02 AM"/>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31E64841-06EC-444C-BC09-75C358F6C28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emplate/>
  <TotalTime>2712</TotalTime>
  <Words>959</Words>
  <Application>Microsoft Office PowerPoint</Application>
  <PresentationFormat>Экран (4:3)</PresentationFormat>
  <Paragraphs>58</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Lecture 1</vt:lpstr>
      <vt:lpstr>What is discourse</vt:lpstr>
      <vt:lpstr>What is discourse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Approaches and Methods for Foreign Language Teaching</dc:title>
  <dc:subject>Applied Linguistics to Foreign Language Teaching and Learning</dc:subject>
  <dc:creator>Evdokia Karavas</dc:creator>
  <cp:keywords>grammar translation method, audiolingual method, superlearning methods, communicative approach, eclectic method</cp:keywords>
  <dc:description>Focuses on well known approaches and methods used in the teaching of English as a foreign language. Begins with a discussion of the main principles and features of “approach” and “method” and how they relate. It also provides an overview of the main principles of well known and widely used methods and closes with a discussion of the drawbacks of methods and the rationale of an eclectic approach.</dc:description>
  <cp:lastModifiedBy>User</cp:lastModifiedBy>
  <cp:revision>255</cp:revision>
  <dcterms:created xsi:type="dcterms:W3CDTF">2012-09-06T09:03:05Z</dcterms:created>
  <dcterms:modified xsi:type="dcterms:W3CDTF">2023-09-16T17:51:59Z</dcterms:modified>
  <cp:category>Foreign Language Teaching and Learning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9DDFE4BF-236F-44A4-8730-76E184241B3E</vt:lpwstr>
  </property>
  <property fmtid="{D5CDD505-2E9C-101B-9397-08002B2CF9AE}" pid="3" name="ArticulatePath">
    <vt:lpwstr>Unit2</vt:lpwstr>
  </property>
</Properties>
</file>